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3"/>
  </p:handoutMasterIdLst>
  <p:sldIdLst>
    <p:sldId id="273" r:id="rId2"/>
    <p:sldId id="307" r:id="rId3"/>
    <p:sldId id="309" r:id="rId4"/>
    <p:sldId id="310" r:id="rId5"/>
    <p:sldId id="295" r:id="rId6"/>
    <p:sldId id="299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6C700"/>
    <a:srgbClr val="EEC100"/>
    <a:srgbClr val="00CC00"/>
    <a:srgbClr val="000000"/>
    <a:srgbClr val="F6F60A"/>
    <a:srgbClr val="CDDD37"/>
    <a:srgbClr val="FFFF00"/>
    <a:srgbClr val="EA3C0C"/>
    <a:srgbClr val="9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 autoAdjust="0"/>
    <p:restoredTop sz="94676" autoAdjust="0"/>
  </p:normalViewPr>
  <p:slideViewPr>
    <p:cSldViewPr snapToGrid="0">
      <p:cViewPr varScale="1">
        <p:scale>
          <a:sx n="70" d="100"/>
          <a:sy n="70" d="100"/>
        </p:scale>
        <p:origin x="-145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379D4F-E81D-4434-BC0E-809BA9E58767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46920-060F-40BB-B5F5-CF4D0AC36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8DDE-CD71-4853-8282-51302EA19C5A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236E-C866-4DFE-8632-BF12CDAE1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0EDF-991C-42B4-9C38-C42CBB7C12CB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089A-F823-4D60-A2A7-5F5076FFA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A58D-34A5-4720-91AE-59FC0EA03060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6ABB-C021-4D51-B3A2-123888651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E0C4-32C9-4900-9964-33A699D2FBDD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680D-B6BE-4E0E-8B40-22FCF82EA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7FB9-79A6-414B-A4D1-B8435AF42169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BF3E-8F6F-4433-AA9A-EE06EF5FA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2DFF-8457-43D6-B7A5-26992785070E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D7E2-BCAC-4BD2-B6AC-760BBB82A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1D76-230C-471C-9DE5-0563E938605D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D368-7F46-4BD7-B68A-1E5662E9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B04F-9D98-42C0-BF5B-182FFD5B309E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B610-CFD4-490C-8AF2-C2492305B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8DAC-B2E7-4CDF-9063-AC25522CD3DF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9E0B-61CA-4FB1-8427-0A0991301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4D87-1A5E-4A78-B6C6-23A922739D0E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14A3-DCC9-47D7-9640-904997C29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65A7-27B2-41DF-8DDA-EE5A3409D86C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2221-892C-4493-A23E-BC9AD618A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9CF081E-4517-481A-B0A9-D6D6F0136268}" type="datetimeFigureOut">
              <a:rPr lang="ru-RU"/>
              <a:pPr>
                <a:defRPr/>
              </a:pPr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7E1994E-0473-462C-AAB2-9F935352E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7" r:id="rId2"/>
    <p:sldLayoutId id="2147483849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Evgenia\TD department\m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/>
          <a:stretch/>
        </p:blipFill>
        <p:spPr bwMode="auto">
          <a:xfrm>
            <a:off x="4095750" y="1962150"/>
            <a:ext cx="5048249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Line 6"/>
          <p:cNvSpPr>
            <a:spLocks noChangeShapeType="1"/>
          </p:cNvSpPr>
          <p:nvPr/>
        </p:nvSpPr>
        <p:spPr bwMode="auto">
          <a:xfrm>
            <a:off x="2314575" y="1304923"/>
            <a:ext cx="6686550" cy="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4774"/>
            <a:ext cx="2181225" cy="2181225"/>
          </a:xfrm>
          <a:prstGeom prst="rect">
            <a:avLst/>
          </a:prstGeom>
          <a:noFill/>
        </p:spPr>
      </p:pic>
      <p:sp useBgFill="1"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5933" y="576121"/>
            <a:ext cx="6145191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ONLINE </a:t>
            </a:r>
            <a:r>
              <a:rPr kumimoji="0" lang="ru-RU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ФИСКАЛЬНЫЕ РЕГИСТРАТОРЫ</a:t>
            </a:r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 bright="20000" contrast="40000"/>
            <a:extLst/>
          </a:blip>
          <a:stretch>
            <a:fillRect/>
          </a:stretch>
        </p:blipFill>
        <p:spPr>
          <a:xfrm>
            <a:off x="1" y="2379284"/>
            <a:ext cx="5436093" cy="2573715"/>
          </a:xfrm>
          <a:prstGeom prst="rect">
            <a:avLst/>
          </a:prstGeom>
          <a:effectLst>
            <a:reflection blurRad="50800" stA="35000" endPos="1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47650" y="2638425"/>
            <a:ext cx="4743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RR</a:t>
            </a:r>
            <a:r>
              <a:rPr lang="ru-RU" sz="3200" b="1" dirty="0" smtClean="0">
                <a:latin typeface="+mj-lt"/>
              </a:rPr>
              <a:t>-</a:t>
            </a:r>
            <a:r>
              <a:rPr lang="en-US" sz="3200" b="1" dirty="0" smtClean="0">
                <a:latin typeface="+mj-lt"/>
              </a:rPr>
              <a:t>Electro</a:t>
            </a:r>
            <a:endParaRPr lang="ru-RU" sz="3200" b="1" dirty="0" smtClean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Фискальные регистраторы будущего</a:t>
            </a:r>
            <a:endParaRPr lang="ru-RU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tx1">
              <a:alpha val="98039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EEC100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88" y="4952999"/>
            <a:ext cx="4990708" cy="1535669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sz="2400" b="1" dirty="0" smtClean="0"/>
          </a:p>
          <a:p>
            <a:pPr algn="l" eaLnBrk="1" hangingPunct="1">
              <a:lnSpc>
                <a:spcPct val="80000"/>
              </a:lnSpc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2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4000" b="1" dirty="0" smtClean="0">
                <a:solidFill>
                  <a:srgbClr val="000000"/>
                </a:solidFill>
                <a:latin typeface="+mn-lt"/>
                <a:cs typeface="+mn-cs"/>
              </a:rPr>
              <a:t>Линейка </a:t>
            </a:r>
            <a:r>
              <a:rPr lang="en-US" sz="4000" b="1" dirty="0" smtClean="0">
                <a:solidFill>
                  <a:srgbClr val="000000"/>
                </a:solidFill>
                <a:latin typeface="+mn-lt"/>
                <a:cs typeface="+mn-cs"/>
              </a:rPr>
              <a:t>RR-Electro</a:t>
            </a:r>
            <a:endParaRPr lang="ru-RU" sz="40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Инновации 2015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5" y="2534305"/>
            <a:ext cx="52863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Позволяет хранить огромные объёмы фискальных данных (отчёты, журналы, контрольные ленты смен)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lvl="0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Данные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SD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-карты запрашиваются по интерфейсу без физического извлечения карты из аппарата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Опция доступна в во всех моделях</a:t>
            </a:r>
            <a:br>
              <a:rPr lang="ru-RU" sz="2000" b="1" dirty="0" smtClean="0">
                <a:solidFill>
                  <a:prstClr val="black"/>
                </a:solidFill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				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RR-Electro</a:t>
            </a:r>
            <a:endParaRPr lang="ru-RU" sz="20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5250" y="1495423"/>
            <a:ext cx="544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 smtClean="0">
                <a:solidFill>
                  <a:srgbClr val="C00000"/>
                </a:solidFill>
                <a:latin typeface="+mn-lt"/>
              </a:rPr>
              <a:t>microSD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-</a:t>
            </a: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карта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196" name="Picture 4" descr="http://i.imgur.com/J0HJ4sj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22004" r="16002" b="22433"/>
          <a:stretch/>
        </p:blipFill>
        <p:spPr bwMode="auto">
          <a:xfrm>
            <a:off x="95250" y="2862456"/>
            <a:ext cx="3600000" cy="19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2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4000" b="1" dirty="0" smtClean="0">
                <a:solidFill>
                  <a:srgbClr val="000000"/>
                </a:solidFill>
                <a:latin typeface="+mn-lt"/>
                <a:cs typeface="+mn-cs"/>
              </a:rPr>
              <a:t>Линейка </a:t>
            </a:r>
            <a:r>
              <a:rPr lang="en-US" sz="4000" b="1" dirty="0" smtClean="0">
                <a:solidFill>
                  <a:srgbClr val="000000"/>
                </a:solidFill>
                <a:latin typeface="+mn-lt"/>
                <a:cs typeface="+mn-cs"/>
              </a:rPr>
              <a:t>RR-Electro</a:t>
            </a:r>
            <a:endParaRPr lang="ru-RU" sz="40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Инновации 2015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76" y="1495423"/>
            <a:ext cx="8667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Пример использования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SD-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карты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9100" y="2534305"/>
            <a:ext cx="4914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Может использоваться как источник первичных данных при потере транзакций в кассовом ПО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 descr="RR-02K_01_stand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499" y="4204089"/>
            <a:ext cx="2159002" cy="1619250"/>
          </a:xfrm>
          <a:prstGeom prst="rect">
            <a:avLst/>
          </a:prstGeom>
        </p:spPr>
      </p:pic>
      <p:pic>
        <p:nvPicPr>
          <p:cNvPr id="11" name="Рисунок 10" descr="RR-03K_01_standard.jpg"/>
          <p:cNvPicPr>
            <a:picLocks noChangeAspect="1"/>
          </p:cNvPicPr>
          <p:nvPr/>
        </p:nvPicPr>
        <p:blipFill>
          <a:blip r:embed="rId4" cstate="print"/>
          <a:srcRect l="8085" r="7993"/>
          <a:stretch>
            <a:fillRect/>
          </a:stretch>
        </p:blipFill>
        <p:spPr>
          <a:xfrm>
            <a:off x="4123973" y="4244032"/>
            <a:ext cx="1714499" cy="1532227"/>
          </a:xfrm>
          <a:prstGeom prst="rect">
            <a:avLst/>
          </a:prstGeom>
        </p:spPr>
      </p:pic>
      <p:pic>
        <p:nvPicPr>
          <p:cNvPr id="12" name="Рисунок 11" descr="RR-04K_01_stand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3251" y="4352921"/>
            <a:ext cx="1752600" cy="1314450"/>
          </a:xfrm>
          <a:prstGeom prst="rect">
            <a:avLst/>
          </a:prstGeom>
        </p:spPr>
      </p:pic>
      <p:pic>
        <p:nvPicPr>
          <p:cNvPr id="14" name="Picture 4" descr="http://i.imgur.com/J0HJ4sj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22004" r="16002" b="22433"/>
          <a:stretch/>
        </p:blipFill>
        <p:spPr bwMode="auto">
          <a:xfrm>
            <a:off x="0" y="2203309"/>
            <a:ext cx="3600000" cy="19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14424" y="5915708"/>
            <a:ext cx="160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+mn-lt"/>
              </a:rPr>
              <a:t>RR-0</a:t>
            </a:r>
            <a:r>
              <a:rPr lang="ru-RU" sz="3600" b="1" dirty="0" smtClean="0">
                <a:latin typeface="+mn-lt"/>
              </a:rPr>
              <a:t>2</a:t>
            </a:r>
            <a:endParaRPr lang="ru-RU" sz="3600" b="1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8271" y="5915708"/>
            <a:ext cx="160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+mn-lt"/>
              </a:rPr>
              <a:t>RR-0</a:t>
            </a:r>
            <a:r>
              <a:rPr lang="ru-RU" sz="3600" b="1" dirty="0" smtClean="0">
                <a:latin typeface="+mn-lt"/>
              </a:rPr>
              <a:t>3</a:t>
            </a:r>
            <a:endParaRPr lang="ru-RU" sz="3600" b="1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10424" y="5916393"/>
            <a:ext cx="160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+mn-lt"/>
              </a:rPr>
              <a:t>RR-0</a:t>
            </a:r>
            <a:r>
              <a:rPr lang="ru-RU" sz="3600" b="1" dirty="0" smtClean="0">
                <a:latin typeface="+mn-lt"/>
              </a:rPr>
              <a:t>4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2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4000" b="1" dirty="0" smtClean="0">
                <a:solidFill>
                  <a:srgbClr val="000000"/>
                </a:solidFill>
                <a:latin typeface="+mn-lt"/>
                <a:cs typeface="+mn-cs"/>
              </a:rPr>
              <a:t>Компания </a:t>
            </a:r>
            <a:r>
              <a:rPr lang="en-US" sz="4000" b="1" dirty="0" smtClean="0">
                <a:solidFill>
                  <a:srgbClr val="000000"/>
                </a:solidFill>
                <a:latin typeface="+mn-lt"/>
                <a:cs typeface="+mn-cs"/>
              </a:rPr>
              <a:t>RR-Electro</a:t>
            </a:r>
            <a:endParaRPr lang="ru-RU" sz="40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Наш девиз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47" y="1248753"/>
            <a:ext cx="1790700" cy="18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33475" y="2833408"/>
            <a:ext cx="6962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 smtClean="0">
                <a:latin typeface="+mn-lt"/>
              </a:rPr>
              <a:t>RR-Electro – </a:t>
            </a:r>
          </a:p>
          <a:p>
            <a:pPr>
              <a:defRPr/>
            </a:pPr>
            <a:r>
              <a:rPr lang="ru-RU" sz="4800" b="1" i="1" dirty="0" smtClean="0">
                <a:latin typeface="+mn-lt"/>
              </a:rPr>
              <a:t>степень превосходства!</a:t>
            </a:r>
            <a:endParaRPr lang="ru-RU" sz="4800" b="1" i="1" dirty="0">
              <a:latin typeface="+mn-lt"/>
            </a:endParaRPr>
          </a:p>
        </p:txBody>
      </p:sp>
      <p:pic>
        <p:nvPicPr>
          <p:cNvPr id="11" name="Рисунок 10" descr="RR-02K_01_stand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475" y="4991676"/>
            <a:ext cx="2159002" cy="1619250"/>
          </a:xfrm>
          <a:prstGeom prst="rect">
            <a:avLst/>
          </a:prstGeom>
        </p:spPr>
      </p:pic>
      <p:pic>
        <p:nvPicPr>
          <p:cNvPr id="12" name="Рисунок 11" descr="RR-03K_01_standard.jpg"/>
          <p:cNvPicPr>
            <a:picLocks noChangeAspect="1"/>
          </p:cNvPicPr>
          <p:nvPr/>
        </p:nvPicPr>
        <p:blipFill>
          <a:blip r:embed="rId5" cstate="print"/>
          <a:srcRect l="8085" r="7993"/>
          <a:stretch>
            <a:fillRect/>
          </a:stretch>
        </p:blipFill>
        <p:spPr>
          <a:xfrm>
            <a:off x="4006110" y="5078699"/>
            <a:ext cx="1714499" cy="1532227"/>
          </a:xfrm>
          <a:prstGeom prst="rect">
            <a:avLst/>
          </a:prstGeom>
        </p:spPr>
      </p:pic>
      <p:pic>
        <p:nvPicPr>
          <p:cNvPr id="13" name="Рисунок 12" descr="RR-04K_01_standa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6300" y="5187587"/>
            <a:ext cx="1752600" cy="1314450"/>
          </a:xfrm>
          <a:prstGeom prst="rect">
            <a:avLst/>
          </a:prstGeom>
        </p:spPr>
      </p:pic>
      <p:pic>
        <p:nvPicPr>
          <p:cNvPr id="14" name="Picture 4" descr="G:\Evgenia\shtrih.m.additional.logo.rus.black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" y="1499594"/>
            <a:ext cx="1258771" cy="12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titled-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7" y="1536627"/>
            <a:ext cx="4053385" cy="129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5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047990" y="2819508"/>
            <a:ext cx="3544866" cy="3080250"/>
          </a:xfrm>
          <a:prstGeom prst="roundRect">
            <a:avLst/>
          </a:prstGeom>
          <a:solidFill>
            <a:srgbClr val="EEC100"/>
          </a:solidFill>
          <a:ln>
            <a:solidFill>
              <a:srgbClr val="F6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57 мм,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без </a:t>
            </a:r>
            <a:r>
              <a:rPr lang="ru-RU" sz="2000" b="1" dirty="0" err="1" smtClean="0">
                <a:solidFill>
                  <a:schemeClr val="tx1"/>
                </a:solidFill>
              </a:rPr>
              <a:t>автоотреза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3879" y="2800349"/>
            <a:ext cx="3569918" cy="3099409"/>
          </a:xfrm>
          <a:prstGeom prst="roundRect">
            <a:avLst/>
          </a:prstGeom>
          <a:solidFill>
            <a:srgbClr val="EEC100"/>
          </a:solidFill>
          <a:ln>
            <a:solidFill>
              <a:srgbClr val="F6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80 мм,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</a:t>
            </a:r>
            <a:r>
              <a:rPr lang="ru-RU" sz="2000" b="1" dirty="0" err="1" smtClean="0">
                <a:solidFill>
                  <a:schemeClr val="tx1"/>
                </a:solidFill>
              </a:rPr>
              <a:t>автоотрезом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2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6" y="93663"/>
            <a:ext cx="4899634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sz="40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638300" y="1207868"/>
            <a:ext cx="545208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Наша продукция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035" y="1856393"/>
            <a:ext cx="8794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i="1" dirty="0" smtClean="0">
                <a:latin typeface="+mn-lt"/>
              </a:rPr>
              <a:t>ON-</a:t>
            </a:r>
            <a:r>
              <a:rPr lang="ru-RU" sz="4000" b="1" i="1" dirty="0" err="1" smtClean="0">
                <a:latin typeface="+mn-lt"/>
              </a:rPr>
              <a:t>лайн</a:t>
            </a:r>
            <a:r>
              <a:rPr lang="ru-RU" sz="4000" b="1" i="1" dirty="0" smtClean="0">
                <a:latin typeface="+mn-lt"/>
              </a:rPr>
              <a:t> Фискальные Регистраторы</a:t>
            </a:r>
            <a:endParaRPr lang="ru-RU" sz="4000" b="1" i="1" dirty="0">
              <a:latin typeface="+mn-lt"/>
            </a:endParaRPr>
          </a:p>
        </p:txBody>
      </p:sp>
      <p:pic>
        <p:nvPicPr>
          <p:cNvPr id="11" name="Рисунок 10" descr="RR-02K_01_standar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784" y="3565979"/>
            <a:ext cx="3174013" cy="2369803"/>
          </a:xfrm>
          <a:prstGeom prst="rect">
            <a:avLst/>
          </a:prstGeom>
        </p:spPr>
      </p:pic>
      <p:pic>
        <p:nvPicPr>
          <p:cNvPr id="13" name="Рисунок 12" descr="RR-04K_01_standar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297" y="3675550"/>
            <a:ext cx="2768251" cy="21506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3137" y="6154987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ФР-ПТК-</a:t>
            </a:r>
            <a:r>
              <a:rPr lang="en-US" dirty="0"/>
              <a:t>RR-02KZ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82834" y="6154987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ФР-ПТК-</a:t>
            </a:r>
            <a:r>
              <a:rPr lang="en-US" dirty="0" smtClean="0"/>
              <a:t>RR-0</a:t>
            </a:r>
            <a:r>
              <a:rPr lang="ru-RU" dirty="0" smtClean="0"/>
              <a:t>4</a:t>
            </a:r>
            <a:r>
              <a:rPr lang="en-US" dirty="0" smtClean="0"/>
              <a:t>KZ</a:t>
            </a:r>
            <a:endParaRPr lang="ru-RU" dirty="0"/>
          </a:p>
        </p:txBody>
      </p:sp>
      <p:pic>
        <p:nvPicPr>
          <p:cNvPr id="21" name="Picture 4" descr="G:\Evgenia\shtrih.m.additional.logo.rus.black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6" y="93663"/>
            <a:ext cx="1258771" cy="12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titled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4" y="0"/>
            <a:ext cx="429468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2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4000" b="1" dirty="0" smtClean="0">
                <a:solidFill>
                  <a:srgbClr val="000000"/>
                </a:solidFill>
                <a:latin typeface="+mn-lt"/>
                <a:cs typeface="+mn-cs"/>
              </a:rPr>
              <a:t>Компания </a:t>
            </a:r>
            <a:r>
              <a:rPr lang="en-US" sz="4000" b="1" dirty="0" smtClean="0">
                <a:solidFill>
                  <a:srgbClr val="000000"/>
                </a:solidFill>
                <a:latin typeface="+mn-lt"/>
                <a:cs typeface="+mn-cs"/>
              </a:rPr>
              <a:t>RR-Electro</a:t>
            </a:r>
            <a:endParaRPr lang="ru-RU" sz="40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Наша продукция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963" y="2045870"/>
            <a:ext cx="87153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Стильный, запоминающийся дизайн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Самая передовая аппаратная платформа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                          </a:t>
            </a:r>
            <a:r>
              <a:rPr lang="ru-RU" dirty="0" smtClean="0">
                <a:latin typeface="+mn-lt"/>
              </a:rPr>
              <a:t>Мощный 32-битный процессор NXP LPC1778 с частотой 120 МГц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Огромная ФП на 9999 смен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                          </a:t>
            </a:r>
            <a:r>
              <a:rPr lang="ru-RU" dirty="0" smtClean="0">
                <a:latin typeface="+mn-lt"/>
              </a:rPr>
              <a:t>Этого хватает почти на 7 лет при закрытии 4 смен в день!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Красивый и информативный чек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                            Поддержка шрифтов, настройка внешнего вида чека, печать графики –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                            </a:t>
            </a:r>
            <a:r>
              <a:rPr lang="ru-RU" dirty="0" smtClean="0">
                <a:latin typeface="+mn-lt"/>
              </a:rPr>
              <a:t>логотипов, QR-кодов)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Исключительная надёжность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SD-карта для хранения отчётов, журналов, контр. ленты (опция)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Большой выбор интерфейсов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Горизонтальная и вертикальная установка</a:t>
            </a:r>
            <a:endParaRPr lang="ru-RU" b="1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Стандартные протоколы и драйвера «ШТРИХ-М»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Все </a:t>
            </a:r>
            <a:r>
              <a:rPr lang="ru-RU" b="1" dirty="0">
                <a:latin typeface="+mn-lt"/>
              </a:rPr>
              <a:t>сферы </a:t>
            </a:r>
            <a:r>
              <a:rPr lang="ru-RU" b="1" dirty="0" smtClean="0">
                <a:latin typeface="+mn-lt"/>
              </a:rPr>
              <a:t>применения</a:t>
            </a:r>
            <a:endParaRPr lang="ru-RU" dirty="0" smtClean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963" y="1233208"/>
            <a:ext cx="8794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 smtClean="0">
                <a:latin typeface="+mn-lt"/>
              </a:rPr>
              <a:t>Общее для всех моделей </a:t>
            </a:r>
            <a:r>
              <a:rPr lang="en-US" sz="4800" b="1" i="1" dirty="0" smtClean="0">
                <a:latin typeface="+mn-lt"/>
              </a:rPr>
              <a:t>RR</a:t>
            </a:r>
            <a:endParaRPr lang="ru-RU" sz="48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6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11036"/>
              </p:ext>
            </p:extLst>
          </p:nvPr>
        </p:nvGraphicFramePr>
        <p:xfrm>
          <a:off x="66675" y="5457199"/>
          <a:ext cx="482198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3259886"/>
              </a:tblGrid>
              <a:tr h="303349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Интерфейсные разъёмы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16000">
                        <a:defRPr/>
                      </a:pPr>
                      <a:endParaRPr lang="ru-RU" sz="1600" dirty="0"/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Штатно:</a:t>
                      </a:r>
                    </a:p>
                    <a:p>
                      <a:pPr marL="216000"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xUSB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Type B</a:t>
                      </a:r>
                    </a:p>
                    <a:p>
                      <a:pPr marL="216000"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x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ДЯ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RJ12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Интерфейсная плата (опция):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216000" lvl="0"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1хCOM (DB9 RS-232C)</a:t>
                      </a:r>
                      <a:endParaRPr lang="en-US" sz="1600" b="1" i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216000" lvl="0"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х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Wi-Fi</a:t>
                      </a:r>
                      <a:endParaRPr lang="en-US" sz="1600" b="1" i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216000"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1х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LAN (RJ45)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RR-02K_03_stand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3087" y="3930911"/>
            <a:ext cx="1905000" cy="1428751"/>
          </a:xfrm>
          <a:prstGeom prst="rect">
            <a:avLst/>
          </a:prstGeom>
        </p:spPr>
      </p:pic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3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/>
              <a:t>ФР-ПТК-</a:t>
            </a:r>
            <a:r>
              <a:rPr lang="en-US" sz="4000" dirty="0"/>
              <a:t>RR-02KZ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876" y="1457980"/>
            <a:ext cx="55721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Для </a:t>
            </a:r>
            <a:r>
              <a:rPr lang="ru-RU" b="1" dirty="0">
                <a:latin typeface="+mn-lt"/>
              </a:rPr>
              <a:t>предприятий с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высокой и средней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нагрузкой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>
                <a:latin typeface="+mn-lt"/>
              </a:rPr>
              <a:t>на </a:t>
            </a:r>
            <a:r>
              <a:rPr lang="ru-RU" b="1" dirty="0" smtClean="0">
                <a:latin typeface="+mn-lt"/>
              </a:rPr>
              <a:t>кассы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Привлекательный дизайн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Высокая производительность:</a:t>
            </a:r>
          </a:p>
          <a:p>
            <a:pPr marL="216000" lvl="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Скорость печати 250 мм/с</a:t>
            </a:r>
          </a:p>
          <a:p>
            <a:pPr marL="216000" lvl="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Автоотрез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– 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’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500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’000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циклов</a:t>
            </a:r>
            <a:endParaRPr lang="ru-RU" b="1" dirty="0" smtClean="0">
              <a:latin typeface="+mn-lt"/>
            </a:endParaRPr>
          </a:p>
          <a:p>
            <a:pPr lvl="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Надёжность:</a:t>
            </a:r>
          </a:p>
          <a:p>
            <a:pPr marL="21600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Переработанный печатающий механизм собственной разработки</a:t>
            </a:r>
          </a:p>
          <a:p>
            <a:pPr marL="216000"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• Печатающая головка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Kyocera (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Япония)</a:t>
            </a:r>
          </a:p>
          <a:p>
            <a:pPr marL="21600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Металлическое шасси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и рама крышки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корпуса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Красивый и информативный чек</a:t>
            </a:r>
          </a:p>
          <a:p>
            <a:pPr marL="216000">
              <a:defRPr/>
            </a:pPr>
            <a:r>
              <a:rPr lang="ru-RU" dirty="0" smtClean="0">
                <a:latin typeface="+mn-lt"/>
              </a:rPr>
              <a:t>• Широкая лента 80 мм</a:t>
            </a:r>
          </a:p>
          <a:p>
            <a:pPr marL="21600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С</a:t>
            </a:r>
            <a:r>
              <a:rPr lang="ru-RU" dirty="0" smtClean="0">
                <a:latin typeface="+mn-lt"/>
              </a:rPr>
              <a:t>тандартным шрифтом 48 символов в строке (доп. шрифтами от 24 до 57 символов)</a:t>
            </a: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«Рабочая лошадка»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RR-02K_02_stand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78004"/>
            <a:ext cx="1914525" cy="1435894"/>
          </a:xfrm>
          <a:prstGeom prst="rect">
            <a:avLst/>
          </a:prstGeom>
        </p:spPr>
      </p:pic>
      <p:pic>
        <p:nvPicPr>
          <p:cNvPr id="12" name="Рисунок 11" descr="RR-02K_01_stand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96060"/>
            <a:ext cx="3686175" cy="2764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1" y="6026646"/>
            <a:ext cx="719107" cy="7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R-04K_01_stand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71626"/>
            <a:ext cx="3327400" cy="2495550"/>
          </a:xfrm>
          <a:prstGeom prst="rect">
            <a:avLst/>
          </a:prstGeom>
        </p:spPr>
      </p:pic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3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/>
              <a:t>ФР-ПТК-</a:t>
            </a:r>
            <a:r>
              <a:rPr lang="en-US" sz="4000"/>
              <a:t>RR-0</a:t>
            </a:r>
            <a:r>
              <a:rPr lang="ru-RU" sz="4000"/>
              <a:t>4</a:t>
            </a:r>
            <a:r>
              <a:rPr lang="en-US" sz="4000"/>
              <a:t>KZ</a:t>
            </a:r>
            <a:endParaRPr lang="ru-RU" sz="4000" dirty="0"/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Мал, да удал!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RR-04K_03_stand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938" y="3962400"/>
            <a:ext cx="1777999" cy="1333499"/>
          </a:xfrm>
          <a:prstGeom prst="rect">
            <a:avLst/>
          </a:prstGeom>
        </p:spPr>
      </p:pic>
      <p:pic>
        <p:nvPicPr>
          <p:cNvPr id="8" name="Рисунок 7" descr="RR-04K_02_stand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62400"/>
            <a:ext cx="1663701" cy="12477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67050" y="1534180"/>
            <a:ext cx="60769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Для предприятий с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невысокой нагрузкой</a:t>
            </a:r>
            <a:r>
              <a:rPr lang="ru-RU" b="1" dirty="0" smtClean="0">
                <a:latin typeface="+mn-lt"/>
              </a:rPr>
              <a:t> на кассы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Очень д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оступная цена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Необычный дизайн</a:t>
            </a:r>
            <a:endParaRPr lang="ru-RU" b="1" dirty="0" smtClean="0">
              <a:latin typeface="+mn-lt"/>
            </a:endParaRPr>
          </a:p>
          <a:p>
            <a:pPr lvl="0"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Очень компактный: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ШхГхВ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110х165х100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мм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Эконом-вариант:</a:t>
            </a:r>
          </a:p>
          <a:p>
            <a:pPr marL="21600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Узкая лента 57 мм</a:t>
            </a:r>
          </a:p>
          <a:p>
            <a:pPr marL="216000"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• Гребёнка для ручного отделения чека (без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автоотреза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Высокая для своего класса производительность:</a:t>
            </a:r>
          </a:p>
          <a:p>
            <a:pPr marL="216000" lvl="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Скорость печати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до 75 мм/с</a:t>
            </a:r>
          </a:p>
          <a:p>
            <a:pPr marL="216000" lvl="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Быстрая замена чековой лента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Easy Load</a:t>
            </a:r>
            <a:endParaRPr lang="ru-RU" b="1" dirty="0" smtClean="0">
              <a:latin typeface="+mn-lt"/>
            </a:endParaRPr>
          </a:p>
          <a:p>
            <a:pPr lvl="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Надёжность:</a:t>
            </a:r>
          </a:p>
          <a:p>
            <a:pPr marL="216000"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• Японский печатающий механизм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Seiko Instruments Inc.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LTP01-245-01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39236"/>
              </p:ext>
            </p:extLst>
          </p:nvPr>
        </p:nvGraphicFramePr>
        <p:xfrm>
          <a:off x="66675" y="5408442"/>
          <a:ext cx="2847975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775"/>
                <a:gridCol w="457200"/>
              </a:tblGrid>
              <a:tr h="116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Интерфейсные разъёмы</a:t>
                      </a:r>
                      <a:endParaRPr lang="ru-RU" sz="1600" dirty="0" smtClean="0"/>
                    </a:p>
                    <a:p>
                      <a:pPr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Штатно:</a:t>
                      </a:r>
                    </a:p>
                    <a:p>
                      <a:pPr marL="216000"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xUSB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Type B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1хCOM (6З6С RS-232C)</a:t>
                      </a:r>
                      <a:endParaRPr lang="en-US" sz="1600" b="1" i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216000"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x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ДЯ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RJ12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600" dirty="0"/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1" y="6026646"/>
            <a:ext cx="719107" cy="7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2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4000" b="1" dirty="0" smtClean="0">
                <a:solidFill>
                  <a:srgbClr val="000000"/>
                </a:solidFill>
                <a:latin typeface="+mn-lt"/>
                <a:cs typeface="+mn-cs"/>
              </a:rPr>
              <a:t>Линейка </a:t>
            </a:r>
            <a:r>
              <a:rPr lang="en-US" sz="4000" b="1" dirty="0" smtClean="0">
                <a:solidFill>
                  <a:srgbClr val="000000"/>
                </a:solidFill>
                <a:latin typeface="+mn-lt"/>
                <a:cs typeface="+mn-cs"/>
              </a:rPr>
              <a:t>RR-Electro</a:t>
            </a:r>
            <a:endParaRPr lang="ru-RU" sz="40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Инновации 2015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5" y="1910921"/>
            <a:ext cx="3600000" cy="232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29100" y="2534305"/>
            <a:ext cx="4914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 </a:t>
            </a:r>
            <a:r>
              <a:rPr lang="ru-RU" sz="2000" b="1" dirty="0" smtClean="0">
                <a:latin typeface="+mn-lt"/>
              </a:rPr>
              <a:t>Удалённая работа с фискальным регистратором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Передача информации о чеках на кассовый сервер в режиме реального времени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 Доступно в моделях «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RR-01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»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«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RR-0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2» и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«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RR-0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3»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95250" y="1495423"/>
            <a:ext cx="544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Интерфейс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LAN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511965"/>
            <a:ext cx="3810000" cy="207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2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4000" b="1" dirty="0" smtClean="0">
                <a:solidFill>
                  <a:srgbClr val="000000"/>
                </a:solidFill>
                <a:latin typeface="+mn-lt"/>
                <a:cs typeface="+mn-cs"/>
              </a:rPr>
              <a:t>Линейка </a:t>
            </a:r>
            <a:r>
              <a:rPr lang="en-US" sz="4000" b="1" dirty="0" smtClean="0">
                <a:solidFill>
                  <a:srgbClr val="000000"/>
                </a:solidFill>
                <a:latin typeface="+mn-lt"/>
                <a:cs typeface="+mn-cs"/>
              </a:rPr>
              <a:t>RR-Electro</a:t>
            </a:r>
            <a:endParaRPr lang="ru-RU" sz="40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Инновации 2015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95250" y="1495423"/>
            <a:ext cx="544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Интерфейс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Wi-Fi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9100" y="2534305"/>
            <a:ext cx="4914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 </a:t>
            </a:r>
            <a:r>
              <a:rPr lang="ru-RU" sz="2000" b="1" dirty="0" smtClean="0">
                <a:latin typeface="+mn-lt"/>
              </a:rPr>
              <a:t>Удалённая работа с фискальным регистратором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по беспроводному каналу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Передача информации о чеках на кассовый сервер в режиме реального времени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 Доступно в моделях «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RR-01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»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«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RR-0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2» и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«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RR-0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3»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77571"/>
            <a:ext cx="3600000" cy="23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340601"/>
            <a:ext cx="3600000" cy="210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2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\РР\Дизайн\Логотип\rr.electro.guide\logotypes\png\rr.electro.logo.main.on.yellow.png"/>
          <p:cNvPicPr>
            <a:picLocks noChangeAspect="1" noChangeArrowheads="1"/>
          </p:cNvPicPr>
          <p:nvPr/>
        </p:nvPicPr>
        <p:blipFill>
          <a:blip r:embed="rId2" cstate="print"/>
          <a:srcRect l="12500" t="11786" r="12857" b="11786"/>
          <a:stretch>
            <a:fillRect/>
          </a:stretch>
        </p:blipFill>
        <p:spPr bwMode="auto">
          <a:xfrm>
            <a:off x="66675" y="0"/>
            <a:ext cx="1218622" cy="1247775"/>
          </a:xfrm>
          <a:prstGeom prst="rect">
            <a:avLst/>
          </a:prstGeom>
          <a:noFill/>
        </p:spPr>
      </p:pic>
      <p:sp useBgFill="1"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14525" y="93663"/>
            <a:ext cx="72294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4000" b="1" dirty="0" smtClean="0">
                <a:solidFill>
                  <a:srgbClr val="000000"/>
                </a:solidFill>
                <a:latin typeface="+mn-lt"/>
                <a:cs typeface="+mn-cs"/>
              </a:rPr>
              <a:t>Линейка </a:t>
            </a:r>
            <a:r>
              <a:rPr lang="en-US" sz="4000" b="1" dirty="0" smtClean="0">
                <a:solidFill>
                  <a:srgbClr val="000000"/>
                </a:solidFill>
                <a:latin typeface="+mn-lt"/>
                <a:cs typeface="+mn-cs"/>
              </a:rPr>
              <a:t>RR-Electro</a:t>
            </a:r>
            <a:endParaRPr lang="ru-RU" sz="40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62074" y="687388"/>
            <a:ext cx="7781925" cy="515937"/>
          </a:xfrm>
          <a:solidFill>
            <a:srgbClr val="FFCC00"/>
          </a:solidFill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Инновации 2015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76" y="1495423"/>
            <a:ext cx="8667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Пример использования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Wi-Fi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и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LAN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9100" y="2534305"/>
            <a:ext cx="4914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  <a:defRPr/>
            </a:pPr>
            <a:r>
              <a:rPr lang="ru-RU" b="1" dirty="0" smtClean="0">
                <a:latin typeface="+mn-lt"/>
              </a:rPr>
              <a:t>   </a:t>
            </a:r>
            <a:r>
              <a:rPr lang="ru-RU" sz="2000" b="1" dirty="0" smtClean="0">
                <a:latin typeface="+mn-lt"/>
              </a:rPr>
              <a:t>Контроль </a:t>
            </a:r>
            <a:r>
              <a:rPr lang="ru-RU" sz="2000" b="1" dirty="0">
                <a:latin typeface="+mn-lt"/>
              </a:rPr>
              <a:t>со стороны </a:t>
            </a:r>
            <a:r>
              <a:rPr lang="ru-RU" sz="2000" b="1" dirty="0" smtClean="0">
                <a:latin typeface="+mn-lt"/>
              </a:rPr>
              <a:t>владельцев торговых </a:t>
            </a:r>
            <a:r>
              <a:rPr lang="ru-RU" sz="2000" b="1" dirty="0">
                <a:latin typeface="+mn-lt"/>
              </a:rPr>
              <a:t>центров за </a:t>
            </a:r>
            <a:r>
              <a:rPr lang="ru-RU" sz="2000" b="1" dirty="0" smtClean="0">
                <a:latin typeface="+mn-lt"/>
              </a:rPr>
              <a:t>арендаторами, ставка аренды которых привязана к обороту</a:t>
            </a:r>
            <a:endParaRPr lang="ru-RU" sz="2000" b="1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http://xeniaword.com/wp-content/uploads/2014/04/for-rent-sign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0" y="2280645"/>
            <a:ext cx="3286125" cy="21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RR-01K_01_stand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2208" y="4475557"/>
            <a:ext cx="2390777" cy="1793083"/>
          </a:xfrm>
          <a:prstGeom prst="rect">
            <a:avLst/>
          </a:prstGeom>
        </p:spPr>
      </p:pic>
      <p:pic>
        <p:nvPicPr>
          <p:cNvPr id="10" name="Рисунок 9" descr="RR-02K_01_stand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2985" y="4562474"/>
            <a:ext cx="2159002" cy="1619250"/>
          </a:xfrm>
          <a:prstGeom prst="rect">
            <a:avLst/>
          </a:prstGeom>
        </p:spPr>
      </p:pic>
      <p:pic>
        <p:nvPicPr>
          <p:cNvPr id="11" name="Рисунок 10" descr="RR-03K_01_standard.jpg"/>
          <p:cNvPicPr>
            <a:picLocks noChangeAspect="1"/>
          </p:cNvPicPr>
          <p:nvPr/>
        </p:nvPicPr>
        <p:blipFill>
          <a:blip r:embed="rId6" cstate="print"/>
          <a:srcRect l="8085" r="7993"/>
          <a:stretch>
            <a:fillRect/>
          </a:stretch>
        </p:blipFill>
        <p:spPr>
          <a:xfrm>
            <a:off x="6067425" y="4562474"/>
            <a:ext cx="1714499" cy="15322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20822" y="6191934"/>
            <a:ext cx="160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+mn-lt"/>
              </a:rPr>
              <a:t>RR-01</a:t>
            </a:r>
            <a:r>
              <a:rPr lang="ru-RU" sz="3600" b="1" dirty="0" smtClean="0">
                <a:latin typeface="+mn-lt"/>
              </a:rPr>
              <a:t>К</a:t>
            </a:r>
            <a:endParaRPr lang="ru-RU" sz="3600" b="1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5712" y="6192618"/>
            <a:ext cx="160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+mn-lt"/>
              </a:rPr>
              <a:t>RR-0</a:t>
            </a:r>
            <a:r>
              <a:rPr lang="ru-RU" sz="3600" b="1" dirty="0" smtClean="0">
                <a:latin typeface="+mn-lt"/>
              </a:rPr>
              <a:t>2К</a:t>
            </a:r>
            <a:endParaRPr lang="ru-RU" sz="3600" b="1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57898" y="6191933"/>
            <a:ext cx="160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+mn-lt"/>
              </a:rPr>
              <a:t>RR-0</a:t>
            </a:r>
            <a:r>
              <a:rPr lang="ru-RU" sz="3600" b="1" dirty="0" smtClean="0">
                <a:latin typeface="+mn-lt"/>
              </a:rPr>
              <a:t>3К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4A9A79-DA48-432C-A520-2C709569937F}&quot;/&gt;&lt;isInvalidForFieldText val=&quot;0&quot;/&gt;&lt;Image&gt;&lt;filename val=&quot;C:\1\data\asimages\{B34A9A79-DA48-432C-A520-2C709569937F}_1.png&quot;/&gt;&lt;left val=&quot;-4&quot;/&gt;&lt;top val=&quot;196&quot;/&gt;&lt;width val=&quot;335&quot;/&gt;&lt;height val=&quot;412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18246</TotalTime>
  <Words>452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Гребенников Максим Викторович</dc:creator>
  <cp:lastModifiedBy>Acer</cp:lastModifiedBy>
  <cp:revision>774</cp:revision>
  <dcterms:created xsi:type="dcterms:W3CDTF">2013-03-04T10:55:12Z</dcterms:created>
  <dcterms:modified xsi:type="dcterms:W3CDTF">2017-07-17T04:57:46Z</dcterms:modified>
</cp:coreProperties>
</file>